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3"/>
  </p:notesMasterIdLst>
  <p:sldIdLst>
    <p:sldId id="266" r:id="rId3"/>
    <p:sldId id="257" r:id="rId4"/>
    <p:sldId id="596" r:id="rId5"/>
    <p:sldId id="684" r:id="rId6"/>
    <p:sldId id="629" r:id="rId7"/>
    <p:sldId id="680" r:id="rId8"/>
    <p:sldId id="682" r:id="rId9"/>
    <p:sldId id="678" r:id="rId10"/>
    <p:sldId id="695" r:id="rId11"/>
    <p:sldId id="261" r:id="rId12"/>
    <p:sldId id="696" r:id="rId13"/>
    <p:sldId id="697" r:id="rId14"/>
    <p:sldId id="667" r:id="rId15"/>
    <p:sldId id="617" r:id="rId16"/>
    <p:sldId id="698" r:id="rId17"/>
    <p:sldId id="699" r:id="rId18"/>
    <p:sldId id="700" r:id="rId19"/>
    <p:sldId id="701" r:id="rId20"/>
    <p:sldId id="702" r:id="rId21"/>
    <p:sldId id="703" r:id="rId22"/>
    <p:sldId id="704" r:id="rId23"/>
    <p:sldId id="648" r:id="rId24"/>
    <p:sldId id="705" r:id="rId25"/>
    <p:sldId id="650" r:id="rId26"/>
    <p:sldId id="666" r:id="rId27"/>
    <p:sldId id="668" r:id="rId28"/>
    <p:sldId id="706" r:id="rId29"/>
    <p:sldId id="707" r:id="rId30"/>
    <p:sldId id="268" r:id="rId31"/>
    <p:sldId id="685" r:id="rId32"/>
    <p:sldId id="686" r:id="rId33"/>
    <p:sldId id="687" r:id="rId34"/>
    <p:sldId id="688" r:id="rId35"/>
    <p:sldId id="690" r:id="rId36"/>
    <p:sldId id="691" r:id="rId37"/>
    <p:sldId id="693" r:id="rId38"/>
    <p:sldId id="708" r:id="rId39"/>
    <p:sldId id="692" r:id="rId40"/>
    <p:sldId id="709" r:id="rId41"/>
    <p:sldId id="6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5" autoAdjust="0"/>
    <p:restoredTop sz="85306" autoAdjust="0"/>
  </p:normalViewPr>
  <p:slideViewPr>
    <p:cSldViewPr snapToGrid="0">
      <p:cViewPr varScale="1">
        <p:scale>
          <a:sx n="108" d="100"/>
          <a:sy n="108" d="100"/>
        </p:scale>
        <p:origin x="9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1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40B07C2-134A-4554-8723-8A28DB112315}">
      <dgm:prSet/>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C6EE8F4C-2410-E540-8D1D-F36B63C90E98}">
      <dgm:prSet phldrT="[Text]" custT="1"/>
      <dgm:spPr/>
      <dgm:t>
        <a:bodyPr/>
        <a:lstStyle/>
        <a:p>
          <a:r>
            <a:rPr lang="en-US" sz="2400" dirty="0"/>
            <a:t>License</a:t>
          </a:r>
        </a:p>
      </dgm:t>
    </dgm:pt>
    <dgm:pt modelId="{1DC121D1-749C-E340-AE54-98B7321DE169}" type="parTrans" cxnId="{BD0A3538-1939-B840-AD08-BF8DB1A1C81D}">
      <dgm:prSet/>
      <dgm:spPr/>
      <dgm:t>
        <a:bodyPr/>
        <a:lstStyle/>
        <a:p>
          <a:endParaRPr lang="en-GB"/>
        </a:p>
      </dgm:t>
    </dgm:pt>
    <dgm:pt modelId="{BE8CF2DE-3B31-5941-84D4-9D18202F6565}" type="sibTrans" cxnId="{BD0A3538-1939-B840-AD08-BF8DB1A1C81D}">
      <dgm:prSet/>
      <dgm:spPr/>
      <dgm:t>
        <a:bodyPr/>
        <a:lstStyle/>
        <a:p>
          <a:endParaRPr lang="en-GB"/>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2" presId="urn:microsoft.com/office/officeart/2005/8/layout/hProcess6"/>
    <dgm:cxn modelId="{BD0A3538-1939-B840-AD08-BF8DB1A1C81D}" srcId="{6E904268-0017-449E-8C2E-1D09D67C1AFF}" destId="{C6EE8F4C-2410-E540-8D1D-F36B63C90E98}" srcOrd="1" destOrd="0" parTransId="{1DC121D1-749C-E340-AE54-98B7321DE169}" sibTransId="{BE8CF2DE-3B31-5941-84D4-9D18202F6565}"/>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3"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F65283CD-E296-CF40-8093-CEC1ECBFD507}" type="presOf" srcId="{C6EE8F4C-2410-E540-8D1D-F36B63C90E98}" destId="{C2BF5D64-7380-470D-9AB4-6D11A6AF48F4}" srcOrd="1" destOrd="1"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166E8CFD-C669-1C42-98E9-29AE139A4834}" type="presOf" srcId="{C6EE8F4C-2410-E540-8D1D-F36B63C90E98}" destId="{D15E8004-DCB4-480C-8543-0653B54B222A}" srcOrd="0" destOrd="1"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A9748DA8-E1DC-B442-B8F5-49BE7ABD5373}">
      <dgm:prSet phldrT="[Text]" custT="1"/>
      <dgm:spPr/>
      <dgm:t>
        <a:bodyPr/>
        <a:lstStyle/>
        <a:p>
          <a:r>
            <a:rPr lang="en-US" sz="2400" dirty="0"/>
            <a:t>License</a:t>
          </a:r>
        </a:p>
      </dgm:t>
    </dgm:pt>
    <dgm:pt modelId="{D2B8411B-AF56-4E4C-A164-D50CDEA98333}" type="parTrans" cxnId="{11BA6E3B-691D-2C4A-80EE-A4814BA6DB8D}">
      <dgm:prSet/>
      <dgm:spPr/>
    </dgm:pt>
    <dgm:pt modelId="{E5ADBE36-7604-8845-9642-1422F0443C55}" type="sibTrans" cxnId="{11BA6E3B-691D-2C4A-80EE-A4814BA6DB8D}">
      <dgm:prSet/>
      <dgm:spPr/>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76552615-521D-5F46-ACF6-BAAEC311FD0B}" type="presOf" srcId="{A9748DA8-E1DC-B442-B8F5-49BE7ABD5373}" destId="{D15E8004-DCB4-480C-8543-0653B54B222A}" srcOrd="0" destOrd="1" presId="urn:microsoft.com/office/officeart/2005/8/layout/hProcess6"/>
    <dgm:cxn modelId="{3E8BCB24-2FE3-4B23-B6BE-02885A6BF0D9}" type="presOf" srcId="{F57BE4C0-3E17-4EBF-854D-A0047942CA95}" destId="{D15E8004-DCB4-480C-8543-0653B54B222A}" srcOrd="0" destOrd="2" presId="urn:microsoft.com/office/officeart/2005/8/layout/hProcess6"/>
    <dgm:cxn modelId="{11BA6E3B-691D-2C4A-80EE-A4814BA6DB8D}" srcId="{6E904268-0017-449E-8C2E-1D09D67C1AFF}" destId="{A9748DA8-E1DC-B442-B8F5-49BE7ABD5373}" srcOrd="1" destOrd="0" parTransId="{D2B8411B-AF56-4E4C-A164-D50CDEA98333}" sibTransId="{E5ADBE36-7604-8845-9642-1422F0443C55}"/>
    <dgm:cxn modelId="{49A6303F-6554-874B-A53B-FB74F8587590}" type="presOf" srcId="{A9748DA8-E1DC-B442-B8F5-49BE7ABD5373}" destId="{C2BF5D64-7380-470D-9AB4-6D11A6AF48F4}" srcOrd="1"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3"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5/24/24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28</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29</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as part of the platform offering</a:t>
            </a:r>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352567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32</a:t>
            </a:fld>
            <a:endParaRPr lang="en-US"/>
          </a:p>
        </p:txBody>
      </p:sp>
    </p:spTree>
    <p:extLst>
      <p:ext uri="{BB962C8B-B14F-4D97-AF65-F5344CB8AC3E}">
        <p14:creationId xmlns:p14="http://schemas.microsoft.com/office/powerpoint/2010/main" val="3413979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Feedback!</a:t>
            </a:r>
          </a:p>
          <a:p>
            <a:pPr marL="228600" indent="-228600">
              <a:buAutoNum type="arabicPeriod"/>
            </a:pPr>
            <a:endParaRPr lang="da-DK" dirty="0"/>
          </a:p>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pPr marL="228600" indent="-228600">
              <a:buAutoNum type="arabicPeriod"/>
            </a:pPr>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477934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Control!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dirty="0"/>
              <a:t>Scanning source code can’t give you the same rich insights you can get by observing the application </a:t>
            </a:r>
            <a:r>
              <a:rPr lang="en-US" b="1" dirty="0"/>
              <a:t>when it is running in production.</a:t>
            </a:r>
          </a:p>
          <a:p>
            <a:pPr marL="171450" lvl="0" indent="-171450">
              <a:buFont typeface="Arial" panose="020B0604020202020204" pitchFamily="34" charset="0"/>
              <a:buChar char="•"/>
            </a:pPr>
            <a:r>
              <a:rPr lang="en-US" dirty="0"/>
              <a:t>Some applications you run in production </a:t>
            </a:r>
            <a:r>
              <a:rPr lang="en-US" b="1" dirty="0"/>
              <a:t>may not have run through your dev environment</a:t>
            </a:r>
            <a:r>
              <a:rPr lang="en-US" dirty="0"/>
              <a:t>, so they never had a chance to be scanned by security tools in your dev environment.</a:t>
            </a:r>
          </a:p>
          <a:p>
            <a:pPr marL="171450" lvl="0" indent="-171450">
              <a:buFont typeface="Arial" panose="020B0604020202020204" pitchFamily="34" charset="0"/>
              <a:buChar char="•"/>
            </a:pPr>
            <a:r>
              <a:rPr lang="en-US" dirty="0"/>
              <a:t>To detect new </a:t>
            </a:r>
            <a:r>
              <a:rPr lang="en-US" b="1" dirty="0"/>
              <a:t>zero-day vulnerabilities</a:t>
            </a:r>
            <a:r>
              <a:rPr lang="en-US" dirty="0"/>
              <a:t>, you need to </a:t>
            </a:r>
            <a:r>
              <a:rPr lang="en-US" b="1" dirty="0"/>
              <a:t>monitor existing applications </a:t>
            </a:r>
            <a:r>
              <a:rPr lang="en-US" dirty="0"/>
              <a:t>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35</a:t>
            </a:fld>
            <a:endParaRPr lang="en-US"/>
          </a:p>
        </p:txBody>
      </p:sp>
    </p:spTree>
    <p:extLst>
      <p:ext uri="{BB962C8B-B14F-4D97-AF65-F5344CB8AC3E}">
        <p14:creationId xmlns:p14="http://schemas.microsoft.com/office/powerpoint/2010/main" val="1655733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19024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39</a:t>
            </a:fld>
            <a:endParaRPr lang="en-US"/>
          </a:p>
        </p:txBody>
      </p:sp>
    </p:spTree>
    <p:extLst>
      <p:ext uri="{BB962C8B-B14F-4D97-AF65-F5344CB8AC3E}">
        <p14:creationId xmlns:p14="http://schemas.microsoft.com/office/powerpoint/2010/main" val="1461323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40</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Fournais,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endParaRPr lang="da-DK" dirty="0"/>
          </a:p>
          <a:p>
            <a:r>
              <a:rPr lang="da-DK" dirty="0"/>
              <a:t>Good product platform is </a:t>
            </a:r>
            <a:r>
              <a:rPr lang="da-DK" dirty="0" err="1"/>
              <a:t>great</a:t>
            </a:r>
            <a:r>
              <a:rPr lang="da-DK" dirty="0"/>
              <a:t> – but most </a:t>
            </a:r>
            <a:r>
              <a:rPr lang="da-DK" dirty="0" err="1"/>
              <a:t>importantly</a:t>
            </a:r>
            <a:r>
              <a:rPr lang="da-DK" dirty="0"/>
              <a:t> - security</a:t>
            </a: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227919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1965878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b="1" dirty="0"/>
              <a:t>Continuous security &lt;- New</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347436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5/24/24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5/24/24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5/24/24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5/24/24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5/24/24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24 May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24 May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24 May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5/24/24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24 May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24 May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24 May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24 May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24 May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24 May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24 May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24 May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24 May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24 May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5/24/24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24 May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24 May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24 May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24 May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24 May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24 May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24 May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24 May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24 May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5/24/24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24 May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24 May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5/24/24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5/24/24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5/24/24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5/24/24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24 May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4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4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5.pn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5.pn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5.png"/><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5.png"/><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72.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76.png"/><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45.png"/><Relationship Id="rId4" Type="http://schemas.openxmlformats.org/officeDocument/2006/relationships/diagramLayout" Target="../diagrams/layout6.xml"/><Relationship Id="rId9" Type="http://schemas.openxmlformats.org/officeDocument/2006/relationships/image" Target="../media/image78.svg"/></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7.xml"/><Relationship Id="rId7" Type="http://schemas.openxmlformats.org/officeDocument/2006/relationships/image" Target="../media/image79.png"/><Relationship Id="rId12" Type="http://schemas.openxmlformats.org/officeDocument/2006/relationships/image" Target="../media/image45.pn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11" Type="http://schemas.openxmlformats.org/officeDocument/2006/relationships/image" Target="../media/image83.png"/><Relationship Id="rId5" Type="http://schemas.openxmlformats.org/officeDocument/2006/relationships/diagramColors" Target="../diagrams/colors7.xml"/><Relationship Id="rId10" Type="http://schemas.openxmlformats.org/officeDocument/2006/relationships/image" Target="../media/image82.png"/><Relationship Id="rId4" Type="http://schemas.openxmlformats.org/officeDocument/2006/relationships/diagramQuickStyle" Target="../diagrams/quickStyle7.xml"/><Relationship Id="rId9" Type="http://schemas.openxmlformats.org/officeDocument/2006/relationships/image" Target="../media/image81.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8.xml"/><Relationship Id="rId11" Type="http://schemas.openxmlformats.org/officeDocument/2006/relationships/image" Target="../media/image86.png"/><Relationship Id="rId5" Type="http://schemas.openxmlformats.org/officeDocument/2006/relationships/diagramQuickStyle" Target="../diagrams/quickStyle8.xml"/><Relationship Id="rId10" Type="http://schemas.openxmlformats.org/officeDocument/2006/relationships/image" Target="../media/image85.png"/><Relationship Id="rId4" Type="http://schemas.openxmlformats.org/officeDocument/2006/relationships/diagramLayout" Target="../diagrams/layout8.xml"/><Relationship Id="rId9"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45.png"/><Relationship Id="rId3" Type="http://schemas.openxmlformats.org/officeDocument/2006/relationships/diagramLayout" Target="../diagrams/layout9.xml"/><Relationship Id="rId7" Type="http://schemas.openxmlformats.org/officeDocument/2006/relationships/image" Target="../media/image80.png"/><Relationship Id="rId12" Type="http://schemas.openxmlformats.org/officeDocument/2006/relationships/image" Target="../media/image90.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openxmlformats.org/officeDocument/2006/relationships/image" Target="../media/image85.png"/><Relationship Id="rId5" Type="http://schemas.openxmlformats.org/officeDocument/2006/relationships/diagramColors" Target="../diagrams/colors9.xml"/><Relationship Id="rId10" Type="http://schemas.openxmlformats.org/officeDocument/2006/relationships/image" Target="../media/image89.png"/><Relationship Id="rId4" Type="http://schemas.openxmlformats.org/officeDocument/2006/relationships/diagramQuickStyle" Target="../diagrams/quickStyle9.xml"/><Relationship Id="rId9" Type="http://schemas.openxmlformats.org/officeDocument/2006/relationships/image" Target="../media/image88.png"/></Relationships>
</file>

<file path=ppt/slides/_rels/slide3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diagramQuickStyle" Target="../diagrams/quickStyle10.xml"/><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diagramLayout" Target="../diagrams/layout10.xml"/><Relationship Id="rId2" Type="http://schemas.openxmlformats.org/officeDocument/2006/relationships/notesSlide" Target="../notesSlides/notesSlide15.xml"/><Relationship Id="rId16" Type="http://schemas.openxmlformats.org/officeDocument/2006/relationships/image" Target="../media/image45.png"/><Relationship Id="rId1" Type="http://schemas.openxmlformats.org/officeDocument/2006/relationships/slideLayout" Target="../slideLayouts/slideLayout14.xml"/><Relationship Id="rId6" Type="http://schemas.openxmlformats.org/officeDocument/2006/relationships/image" Target="../media/image78.svg"/><Relationship Id="rId11" Type="http://schemas.openxmlformats.org/officeDocument/2006/relationships/diagramData" Target="../diagrams/data10.xml"/><Relationship Id="rId5" Type="http://schemas.openxmlformats.org/officeDocument/2006/relationships/image" Target="../media/image77.png"/><Relationship Id="rId15" Type="http://schemas.microsoft.com/office/2007/relationships/diagramDrawing" Target="../diagrams/drawing10.xml"/><Relationship Id="rId10" Type="http://schemas.openxmlformats.org/officeDocument/2006/relationships/image" Target="../media/image96.svg"/><Relationship Id="rId4" Type="http://schemas.openxmlformats.org/officeDocument/2006/relationships/image" Target="../media/image92.svg"/><Relationship Id="rId9" Type="http://schemas.openxmlformats.org/officeDocument/2006/relationships/image" Target="../media/image95.png"/><Relationship Id="rId14" Type="http://schemas.openxmlformats.org/officeDocument/2006/relationships/diagramColors" Target="../diagrams/colors10.xml"/></Relationships>
</file>

<file path=ppt/slides/_rels/slide35.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diagramQuickStyle" Target="../diagrams/quickStyle11.xml"/><Relationship Id="rId18" Type="http://schemas.openxmlformats.org/officeDocument/2006/relationships/image" Target="../media/image45.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diagramLayout" Target="../diagrams/layout11.xml"/><Relationship Id="rId17" Type="http://schemas.openxmlformats.org/officeDocument/2006/relationships/image" Target="../media/image78.svg"/><Relationship Id="rId2" Type="http://schemas.openxmlformats.org/officeDocument/2006/relationships/notesSlide" Target="../notesSlides/notesSlide16.xml"/><Relationship Id="rId16"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image" Target="../media/image100.svg"/><Relationship Id="rId11" Type="http://schemas.openxmlformats.org/officeDocument/2006/relationships/diagramData" Target="../diagrams/data11.xml"/><Relationship Id="rId5" Type="http://schemas.openxmlformats.org/officeDocument/2006/relationships/image" Target="../media/image99.png"/><Relationship Id="rId15" Type="http://schemas.microsoft.com/office/2007/relationships/diagramDrawing" Target="../diagrams/drawing11.xml"/><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diagramColors" Target="../diagrams/colors1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5.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6.jpe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3.jfif"/></Relationships>
</file>

<file path=ppt/slides/_rels/slide4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jpeg"/><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a:xfrm>
            <a:off x="466725" y="4519542"/>
            <a:ext cx="5221694" cy="1329249"/>
          </a:xfrm>
        </p:spPr>
        <p:txBody>
          <a:bodyPr/>
          <a:lstStyle/>
          <a:p>
            <a:r>
              <a:rPr lang="en-US" dirty="0"/>
              <a:t>Jinhong Brejnholt</a:t>
            </a:r>
          </a:p>
          <a:p>
            <a:r>
              <a:rPr lang="en-US" dirty="0"/>
              <a:t>Chief Cloud Architect</a:t>
            </a:r>
          </a:p>
        </p:txBody>
      </p:sp>
      <p:sp>
        <p:nvSpPr>
          <p:cNvPr id="6" name="TextBox 5">
            <a:extLst>
              <a:ext uri="{FF2B5EF4-FFF2-40B4-BE49-F238E27FC236}">
                <a16:creationId xmlns:a16="http://schemas.microsoft.com/office/drawing/2014/main" id="{2049B165-AC93-44EE-D783-B753E65040EA}"/>
              </a:ext>
            </a:extLst>
          </p:cNvPr>
          <p:cNvSpPr txBox="1"/>
          <p:nvPr/>
        </p:nvSpPr>
        <p:spPr>
          <a:xfrm>
            <a:off x="1378225" y="5597865"/>
            <a:ext cx="1139221" cy="369332"/>
          </a:xfrm>
          <a:prstGeom prst="rect">
            <a:avLst/>
          </a:prstGeom>
          <a:noFill/>
        </p:spPr>
        <p:txBody>
          <a:bodyPr wrap="square">
            <a:spAutoFit/>
          </a:bodyPr>
          <a:lstStyle/>
          <a:p>
            <a:r>
              <a:rPr lang="en-US" sz="1800" dirty="0" err="1"/>
              <a:t>jbrejnholt</a:t>
            </a:r>
            <a:endParaRPr lang="en-DK" dirty="0"/>
          </a:p>
        </p:txBody>
      </p:sp>
      <p:pic>
        <p:nvPicPr>
          <p:cNvPr id="7" name="Picture 6">
            <a:extLst>
              <a:ext uri="{FF2B5EF4-FFF2-40B4-BE49-F238E27FC236}">
                <a16:creationId xmlns:a16="http://schemas.microsoft.com/office/drawing/2014/main" id="{F43E404E-05F1-D669-43A6-D4765DF31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288" y="5632939"/>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ithub Logo - Free social media icons">
            <a:extLst>
              <a:ext uri="{FF2B5EF4-FFF2-40B4-BE49-F238E27FC236}">
                <a16:creationId xmlns:a16="http://schemas.microsoft.com/office/drawing/2014/main" id="{D4BACC44-FC93-6656-0D83-DA624A6D8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30" y="5601425"/>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with credit card using laptop">
            <a:extLst>
              <a:ext uri="{FF2B5EF4-FFF2-40B4-BE49-F238E27FC236}">
                <a16:creationId xmlns:a16="http://schemas.microsoft.com/office/drawing/2014/main" id="{9014EC8B-3F02-9B6B-435D-AD57FEDE4EA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74" b="13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8D935459-1C42-4E60-4388-A3E219B34075}"/>
              </a:ext>
            </a:extLst>
          </p:cNvPr>
          <p:cNvSpPr>
            <a:spLocks noGrp="1"/>
          </p:cNvSpPr>
          <p:nvPr>
            <p:ph type="title"/>
          </p:nvPr>
        </p:nvSpPr>
        <p:spPr>
          <a:xfrm>
            <a:off x="1524000" y="2175307"/>
            <a:ext cx="9144000" cy="2900518"/>
          </a:xfrm>
        </p:spPr>
        <p:txBody>
          <a:bodyPr vert="horz" lIns="91440" tIns="45720" rIns="91440" bIns="45720" rtlCol="0" anchor="b">
            <a:normAutofit/>
          </a:bodyPr>
          <a:lstStyle/>
          <a:p>
            <a:pPr algn="ctr"/>
            <a:r>
              <a:rPr lang="en-US" sz="6000" dirty="0">
                <a:solidFill>
                  <a:srgbClr val="FFFFFF"/>
                </a:solidFill>
              </a:rPr>
              <a:t>Trust Before Invest</a:t>
            </a:r>
          </a:p>
        </p:txBody>
      </p:sp>
      <p:pic>
        <p:nvPicPr>
          <p:cNvPr id="3" name="Picture 2" descr="A blue and black logo&#10;&#10;Description automatically generated">
            <a:extLst>
              <a:ext uri="{FF2B5EF4-FFF2-40B4-BE49-F238E27FC236}">
                <a16:creationId xmlns:a16="http://schemas.microsoft.com/office/drawing/2014/main" id="{A7F47257-BF6A-9DE8-C5D7-69A84E87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4" name="Slide Number Placeholder 2">
            <a:extLst>
              <a:ext uri="{FF2B5EF4-FFF2-40B4-BE49-F238E27FC236}">
                <a16:creationId xmlns:a16="http://schemas.microsoft.com/office/drawing/2014/main" id="{B7EB9FD2-4319-E53B-86EB-78C95DA5EC44}"/>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10</a:t>
            </a:fld>
            <a:endParaRPr lang="en-US" dirty="0">
              <a:solidFill>
                <a:schemeClr val="tx1">
                  <a:tint val="75000"/>
                </a:schemeClr>
              </a:solidFill>
            </a:endParaRPr>
          </a:p>
        </p:txBody>
      </p:sp>
      <p:sp>
        <p:nvSpPr>
          <p:cNvPr id="6" name="Footer Placeholder 13">
            <a:extLst>
              <a:ext uri="{FF2B5EF4-FFF2-40B4-BE49-F238E27FC236}">
                <a16:creationId xmlns:a16="http://schemas.microsoft.com/office/drawing/2014/main" id="{65EBAA3F-5DE1-8AB4-ECEA-FEE66D4223B9}"/>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F9E0D709-4DBE-7DD7-50B4-EC7C617CC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37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11</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1C2393F4-822B-9298-B647-FEEFBC0C16A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A89543F-7E7B-68F3-1968-2512927B2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FA9417D-D6E6-61C5-5C35-C374D4695DC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1282C599-31D1-D5E8-F722-D282E8F1F7E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391EAA7-6890-195D-6062-00BBDDEA6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5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9A9069C2-3602-9362-094D-CC6F937937B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13</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AC8C71A9-4009-7656-8E75-9D698BC79A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55410AB-083F-FB66-E45C-1CA714C84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6" name="Rectangle 133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0170" b="-4"/>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17" name="Rectangle 133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0D814-E3E7-CAA4-18EF-5DE8133B2A85}"/>
              </a:ext>
            </a:extLst>
          </p:cNvPr>
          <p:cNvSpPr>
            <a:spLocks noGrp="1"/>
          </p:cNvSpPr>
          <p:nvPr>
            <p:ph type="title"/>
          </p:nvPr>
        </p:nvSpPr>
        <p:spPr>
          <a:xfrm>
            <a:off x="838200" y="365125"/>
            <a:ext cx="3822189" cy="1899912"/>
          </a:xfrm>
        </p:spPr>
        <p:txBody>
          <a:bodyPr>
            <a:normAutofit/>
          </a:bodyPr>
          <a:lstStyle/>
          <a:p>
            <a:r>
              <a:rPr lang="en-US" sz="4000"/>
              <a:t>DevSecOps</a:t>
            </a:r>
          </a:p>
        </p:txBody>
      </p:sp>
      <p:sp>
        <p:nvSpPr>
          <p:cNvPr id="3" name="Content Placeholder 2">
            <a:extLst>
              <a:ext uri="{FF2B5EF4-FFF2-40B4-BE49-F238E27FC236}">
                <a16:creationId xmlns:a16="http://schemas.microsoft.com/office/drawing/2014/main" id="{AC10A26B-4D80-C2ED-4332-767C8AEFEC1A}"/>
              </a:ext>
            </a:extLst>
          </p:cNvPr>
          <p:cNvSpPr>
            <a:spLocks noGrp="1"/>
          </p:cNvSpPr>
          <p:nvPr>
            <p:ph idx="1"/>
          </p:nvPr>
        </p:nvSpPr>
        <p:spPr>
          <a:xfrm>
            <a:off x="838200" y="2434201"/>
            <a:ext cx="3822189" cy="3742762"/>
          </a:xfrm>
        </p:spPr>
        <p:txBody>
          <a:bodyPr>
            <a:normAutofit/>
          </a:bodyPr>
          <a:lstStyle/>
          <a:p>
            <a:pPr marL="0" indent="0">
              <a:buNone/>
            </a:pPr>
            <a:r>
              <a:rPr lang="en-US" sz="3600" dirty="0"/>
              <a:t>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p:txBody>
      </p:sp>
      <p:pic>
        <p:nvPicPr>
          <p:cNvPr id="5" name="Picture 4" descr="A blue and black logo&#10;&#10;Description automatically generated">
            <a:extLst>
              <a:ext uri="{FF2B5EF4-FFF2-40B4-BE49-F238E27FC236}">
                <a16:creationId xmlns:a16="http://schemas.microsoft.com/office/drawing/2014/main" id="{DC501140-BD57-0A39-799C-61B3114A7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Slide Number Placeholder 2">
            <a:extLst>
              <a:ext uri="{FF2B5EF4-FFF2-40B4-BE49-F238E27FC236}">
                <a16:creationId xmlns:a16="http://schemas.microsoft.com/office/drawing/2014/main" id="{5766D1B2-AF0D-8DAE-8165-4905FF43BCA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14</a:t>
            </a:fld>
            <a:endParaRPr lang="en-US" dirty="0">
              <a:solidFill>
                <a:schemeClr val="tx1">
                  <a:tint val="75000"/>
                </a:schemeClr>
              </a:solidFill>
            </a:endParaRPr>
          </a:p>
        </p:txBody>
      </p:sp>
      <p:sp>
        <p:nvSpPr>
          <p:cNvPr id="6" name="Footer Placeholder 13">
            <a:extLst>
              <a:ext uri="{FF2B5EF4-FFF2-40B4-BE49-F238E27FC236}">
                <a16:creationId xmlns:a16="http://schemas.microsoft.com/office/drawing/2014/main" id="{B1DA03F2-4DCA-94C0-5B68-F7789BFCE4F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097F3C01-9E30-518A-8745-2127C9945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9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15</a:t>
            </a:fld>
            <a:endParaRPr lang="en-GB" noProof="0"/>
          </a:p>
        </p:txBody>
      </p:sp>
      <p:sp>
        <p:nvSpPr>
          <p:cNvPr id="2" name="Title 1">
            <a:extLst>
              <a:ext uri="{FF2B5EF4-FFF2-40B4-BE49-F238E27FC236}">
                <a16:creationId xmlns:a16="http://schemas.microsoft.com/office/drawing/2014/main" id="{C0680E28-5E71-9277-F9B4-91A13C4E34C9}"/>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pic>
        <p:nvPicPr>
          <p:cNvPr id="4" name="Content Placeholder 3" descr="A blue and purple diagram&#10;&#10;Description automatically generated">
            <a:extLst>
              <a:ext uri="{FF2B5EF4-FFF2-40B4-BE49-F238E27FC236}">
                <a16:creationId xmlns:a16="http://schemas.microsoft.com/office/drawing/2014/main" id="{E5E55105-82E8-D30B-ED9E-B8EE383C46B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5" name="Rectangle 4">
            <a:extLst>
              <a:ext uri="{FF2B5EF4-FFF2-40B4-BE49-F238E27FC236}">
                <a16:creationId xmlns:a16="http://schemas.microsoft.com/office/drawing/2014/main" id="{B8AF6A18-12BC-4572-E190-F239B1654B84}"/>
              </a:ext>
            </a:extLst>
          </p:cNvPr>
          <p:cNvSpPr/>
          <p:nvPr/>
        </p:nvSpPr>
        <p:spPr>
          <a:xfrm>
            <a:off x="7547429" y="1470069"/>
            <a:ext cx="1016000" cy="5183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Footer Placeholder 13">
            <a:extLst>
              <a:ext uri="{FF2B5EF4-FFF2-40B4-BE49-F238E27FC236}">
                <a16:creationId xmlns:a16="http://schemas.microsoft.com/office/drawing/2014/main" id="{4DE51744-FB30-3139-FBDF-6DDB3F84001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AFB0E266-793C-3EBF-BF2C-E88E5ABFD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35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16</a:t>
            </a:fld>
            <a:endParaRPr lang="en-GB" noProof="0"/>
          </a:p>
        </p:txBody>
      </p:sp>
      <p:sp>
        <p:nvSpPr>
          <p:cNvPr id="2" name="Title 1">
            <a:extLst>
              <a:ext uri="{FF2B5EF4-FFF2-40B4-BE49-F238E27FC236}">
                <a16:creationId xmlns:a16="http://schemas.microsoft.com/office/drawing/2014/main" id="{21EF1BA9-D9C1-0D9A-A91F-06C8CCDCD1B2}"/>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sp>
        <p:nvSpPr>
          <p:cNvPr id="4" name="Content Placeholder 7">
            <a:extLst>
              <a:ext uri="{FF2B5EF4-FFF2-40B4-BE49-F238E27FC236}">
                <a16:creationId xmlns:a16="http://schemas.microsoft.com/office/drawing/2014/main" id="{EDB9C221-9E98-805F-8702-FE4D6D3D092B}"/>
              </a:ext>
            </a:extLst>
          </p:cNvPr>
          <p:cNvSpPr txBox="1">
            <a:spLocks/>
          </p:cNvSpPr>
          <p:nvPr/>
        </p:nvSpPr>
        <p:spPr>
          <a:xfrm>
            <a:off x="630936" y="2807208"/>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t>One Step beyond DevOps</a:t>
            </a:r>
            <a:endParaRPr lang="en-US" sz="2200" dirty="0"/>
          </a:p>
        </p:txBody>
      </p:sp>
      <p:pic>
        <p:nvPicPr>
          <p:cNvPr id="5" name="Content Placeholder 3" descr="A blue and purple diagram&#10;&#10;Description automatically generated">
            <a:extLst>
              <a:ext uri="{FF2B5EF4-FFF2-40B4-BE49-F238E27FC236}">
                <a16:creationId xmlns:a16="http://schemas.microsoft.com/office/drawing/2014/main" id="{79309CAB-EC11-3ACF-AC2B-03722620E2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6" name="Footer Placeholder 13">
            <a:extLst>
              <a:ext uri="{FF2B5EF4-FFF2-40B4-BE49-F238E27FC236}">
                <a16:creationId xmlns:a16="http://schemas.microsoft.com/office/drawing/2014/main" id="{1A49A922-AA60-28A0-BE8B-1E5739FEF6F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756BA424-B239-6DC6-F52A-304F0FA96E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 challenge</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460695555"/>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17</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70C958C0-98B0-7B7C-E146-C0B679246A6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13105F52-576A-A041-D1E2-D1176A963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63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18</a:t>
            </a:fld>
            <a:endParaRPr lang="en-GB" noProof="0"/>
          </a:p>
        </p:txBody>
      </p:sp>
      <p:sp>
        <p:nvSpPr>
          <p:cNvPr id="2" name="Title 1">
            <a:extLst>
              <a:ext uri="{FF2B5EF4-FFF2-40B4-BE49-F238E27FC236}">
                <a16:creationId xmlns:a16="http://schemas.microsoft.com/office/drawing/2014/main" id="{E3DD9CDD-7E3E-244A-7F1C-908F2C3EDFF1}"/>
              </a:ext>
            </a:extLst>
          </p:cNvPr>
          <p:cNvSpPr>
            <a:spLocks noGrp="1"/>
          </p:cNvSpPr>
          <p:nvPr>
            <p:ph type="title"/>
          </p:nvPr>
        </p:nvSpPr>
        <p:spPr>
          <a:xfrm>
            <a:off x="838200" y="365125"/>
            <a:ext cx="10515600" cy="1325563"/>
          </a:xfrm>
        </p:spPr>
        <p:txBody>
          <a:bodyPr/>
          <a:lstStyle/>
          <a:p>
            <a:r>
              <a:rPr lang="en-US" dirty="0"/>
              <a:t>Main Steps</a:t>
            </a:r>
          </a:p>
        </p:txBody>
      </p:sp>
      <p:graphicFrame>
        <p:nvGraphicFramePr>
          <p:cNvPr id="4" name="Content Placeholder 4">
            <a:extLst>
              <a:ext uri="{FF2B5EF4-FFF2-40B4-BE49-F238E27FC236}">
                <a16:creationId xmlns:a16="http://schemas.microsoft.com/office/drawing/2014/main" id="{37AD3D4B-9FA7-89EB-2D5E-8DB10ED307FB}"/>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99E48C4E-3F62-6A45-6BE7-FB39A7CE2D7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E23793B-57CE-F81D-D987-B1FF2B61B2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98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19</a:t>
            </a:fld>
            <a:endParaRPr lang="en-GB" noProof="0"/>
          </a:p>
        </p:txBody>
      </p:sp>
      <p:sp>
        <p:nvSpPr>
          <p:cNvPr id="2" name="Title 1">
            <a:extLst>
              <a:ext uri="{FF2B5EF4-FFF2-40B4-BE49-F238E27FC236}">
                <a16:creationId xmlns:a16="http://schemas.microsoft.com/office/drawing/2014/main" id="{8F45E0AE-978F-3E9E-95FE-9BB4766B3AD4}"/>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A89E38CA-7374-37C9-81D7-F75767C42987}"/>
              </a:ext>
            </a:extLst>
          </p:cNvPr>
          <p:cNvGraphicFramePr>
            <a:graphicFrameLocks/>
          </p:cNvGraphicFramePr>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1250C446-A78A-F586-7071-D460DA3F21C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09DA9B97-BF95-460E-5BE9-CDA7FE555C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20</a:t>
            </a:fld>
            <a:endParaRPr lang="en-GB" noProof="0"/>
          </a:p>
        </p:txBody>
      </p:sp>
      <p:sp>
        <p:nvSpPr>
          <p:cNvPr id="2" name="Title 1">
            <a:extLst>
              <a:ext uri="{FF2B5EF4-FFF2-40B4-BE49-F238E27FC236}">
                <a16:creationId xmlns:a16="http://schemas.microsoft.com/office/drawing/2014/main" id="{18B6FD54-BCED-9C9C-6892-EC1292D78CEC}"/>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E54CDAC2-576E-B4CD-CF26-19CF08754A19}"/>
              </a:ext>
            </a:extLst>
          </p:cNvPr>
          <p:cNvGraphicFramePr>
            <a:graphicFrameLocks/>
          </p:cNvGraphicFramePr>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16D59959-27B8-BFAC-3B3E-FAB93CEF33C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577B7BA1-45A0-15C1-A86C-0361F24E2D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1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21</a:t>
            </a:fld>
            <a:endParaRPr lang="en-GB" noProof="0"/>
          </a:p>
        </p:txBody>
      </p:sp>
      <p:sp>
        <p:nvSpPr>
          <p:cNvPr id="2" name="Title 1">
            <a:extLst>
              <a:ext uri="{FF2B5EF4-FFF2-40B4-BE49-F238E27FC236}">
                <a16:creationId xmlns:a16="http://schemas.microsoft.com/office/drawing/2014/main" id="{0365C588-C01B-B321-8BE9-8458F2D87E54}"/>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34DC6D57-A302-D66A-B8D4-0025CCC4E165}"/>
              </a:ext>
            </a:extLst>
          </p:cNvPr>
          <p:cNvGraphicFramePr>
            <a:graphicFrameLocks/>
          </p:cNvGraphicFramePr>
          <p:nvPr>
            <p:extLst>
              <p:ext uri="{D42A27DB-BD31-4B8C-83A1-F6EECF244321}">
                <p14:modId xmlns:p14="http://schemas.microsoft.com/office/powerpoint/2010/main" val="2204725349"/>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64569260-755C-F423-22A3-37B2D4186FD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161765F-4B1D-505C-5A29-55C226A795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7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66DBB6E6-F373-AA6F-C964-8EA0A9B1BE5A}"/>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D1C2CE75-5B7F-685D-F651-15C94966454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8893250-DB47-0C37-D2CD-6DE0B4B83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65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23</a:t>
            </a:fld>
            <a:endParaRPr lang="en-GB" noProof="0"/>
          </a:p>
        </p:txBody>
      </p:sp>
      <p:sp>
        <p:nvSpPr>
          <p:cNvPr id="2" name="Title 1">
            <a:extLst>
              <a:ext uri="{FF2B5EF4-FFF2-40B4-BE49-F238E27FC236}">
                <a16:creationId xmlns:a16="http://schemas.microsoft.com/office/drawing/2014/main" id="{1298E3E8-55BC-49EB-B5DE-5D3063F9CAED}"/>
              </a:ext>
            </a:extLst>
          </p:cNvPr>
          <p:cNvSpPr>
            <a:spLocks noGrp="1"/>
          </p:cNvSpPr>
          <p:nvPr>
            <p:ph type="title"/>
          </p:nvPr>
        </p:nvSpPr>
        <p:spPr>
          <a:xfrm>
            <a:off x="838200" y="365125"/>
            <a:ext cx="10515600" cy="1325563"/>
          </a:xfrm>
        </p:spPr>
        <p:txBody>
          <a:bodyPr/>
          <a:lstStyle/>
          <a:p>
            <a:r>
              <a:rPr lang="en-US" dirty="0"/>
              <a:t>Complex tech stack</a:t>
            </a:r>
          </a:p>
        </p:txBody>
      </p:sp>
      <p:pic>
        <p:nvPicPr>
          <p:cNvPr id="4" name="Content Placeholder 4">
            <a:extLst>
              <a:ext uri="{FF2B5EF4-FFF2-40B4-BE49-F238E27FC236}">
                <a16:creationId xmlns:a16="http://schemas.microsoft.com/office/drawing/2014/main" id="{235D1A8A-F28E-6CA8-BFA4-E75442C7C0AE}"/>
              </a:ext>
            </a:extLst>
          </p:cNvPr>
          <p:cNvPicPr>
            <a:picLocks noChangeAspect="1"/>
          </p:cNvPicPr>
          <p:nvPr/>
        </p:nvPicPr>
        <p:blipFill>
          <a:blip r:embed="rId2"/>
          <a:stretch>
            <a:fillRect/>
          </a:stretch>
        </p:blipFill>
        <p:spPr>
          <a:xfrm>
            <a:off x="2579812" y="1395133"/>
            <a:ext cx="6468772" cy="5097742"/>
          </a:xfrm>
          <a:prstGeom prst="rect">
            <a:avLst/>
          </a:prstGeom>
        </p:spPr>
      </p:pic>
      <p:sp>
        <p:nvSpPr>
          <p:cNvPr id="5" name="Footer Placeholder 13">
            <a:extLst>
              <a:ext uri="{FF2B5EF4-FFF2-40B4-BE49-F238E27FC236}">
                <a16:creationId xmlns:a16="http://schemas.microsoft.com/office/drawing/2014/main" id="{40E85420-DEC1-A85A-7C5F-5BC3CBB173E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5675B3B-21EF-B166-CCF5-2A3C53865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0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2"/>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A9715A25-40D3-34F7-A37F-412CC11A2EC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24</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8560DD88-F550-09FF-5F46-7B3CCD99F3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85D4D0B-902B-DEDE-D589-518E41DC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045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3"/>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3"/>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3"/>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3"/>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220CE15E-47C6-EF1B-7D72-C4F46D3A29F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25</a:t>
            </a:fld>
            <a:endParaRPr lang="en-US" dirty="0">
              <a:solidFill>
                <a:schemeClr val="bg1"/>
              </a:solidFill>
            </a:endParaRPr>
          </a:p>
        </p:txBody>
      </p:sp>
      <p:sp>
        <p:nvSpPr>
          <p:cNvPr id="8" name="Footer Placeholder 13">
            <a:extLst>
              <a:ext uri="{FF2B5EF4-FFF2-40B4-BE49-F238E27FC236}">
                <a16:creationId xmlns:a16="http://schemas.microsoft.com/office/drawing/2014/main" id="{4A37424E-E18D-745D-199C-A4FC3B06E5B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10" name="Picture 4">
            <a:extLst>
              <a:ext uri="{FF2B5EF4-FFF2-40B4-BE49-F238E27FC236}">
                <a16:creationId xmlns:a16="http://schemas.microsoft.com/office/drawing/2014/main" id="{F59FC8F4-C8D9-1009-0F86-0B77CA4C5A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991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2">
            <a:extLst>
              <a:ext uri="{FF2B5EF4-FFF2-40B4-BE49-F238E27FC236}">
                <a16:creationId xmlns:a16="http://schemas.microsoft.com/office/drawing/2014/main" id="{FFC78AB4-0C88-F01C-07B1-FDF977195387}"/>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26</a:t>
            </a:fld>
            <a:endParaRPr lang="en-US" dirty="0">
              <a:solidFill>
                <a:schemeClr val="tx1">
                  <a:tint val="75000"/>
                </a:schemeClr>
              </a:solidFill>
            </a:endParaRPr>
          </a:p>
        </p:txBody>
      </p:sp>
    </p:spTree>
    <p:extLst>
      <p:ext uri="{BB962C8B-B14F-4D97-AF65-F5344CB8AC3E}">
        <p14:creationId xmlns:p14="http://schemas.microsoft.com/office/powerpoint/2010/main" val="316452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27</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2" name="Footer Placeholder 13">
            <a:extLst>
              <a:ext uri="{FF2B5EF4-FFF2-40B4-BE49-F238E27FC236}">
                <a16:creationId xmlns:a16="http://schemas.microsoft.com/office/drawing/2014/main" id="{1022AC25-5BC6-B2AF-6176-7AD835F114E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01380DDB-B55E-E7D0-EDC2-E61D77F61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79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28</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0FD3D7C3-3494-E767-28CB-B5429FD34C4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7E990B9-B73E-1C45-7A24-7F6A9E940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29</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2">
            <a:extLst>
              <a:ext uri="{FF2B5EF4-FFF2-40B4-BE49-F238E27FC236}">
                <a16:creationId xmlns:a16="http://schemas.microsoft.com/office/drawing/2014/main" id="{68139018-3333-AFD1-1562-28FF08C73FF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29</a:t>
            </a:fld>
            <a:endParaRPr lang="en-US" dirty="0">
              <a:solidFill>
                <a:schemeClr val="tx1">
                  <a:tint val="75000"/>
                </a:schemeClr>
              </a:solidFill>
            </a:endParaRPr>
          </a:p>
        </p:txBody>
      </p:sp>
      <p:sp>
        <p:nvSpPr>
          <p:cNvPr id="8" name="Footer Placeholder 13">
            <a:extLst>
              <a:ext uri="{FF2B5EF4-FFF2-40B4-BE49-F238E27FC236}">
                <a16:creationId xmlns:a16="http://schemas.microsoft.com/office/drawing/2014/main" id="{E48A457B-2259-C804-6624-B65CD377B19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4D6B016B-A4C8-341B-E78F-745FBE2141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2" name="Slide Number Placeholder 2">
            <a:extLst>
              <a:ext uri="{FF2B5EF4-FFF2-40B4-BE49-F238E27FC236}">
                <a16:creationId xmlns:a16="http://schemas.microsoft.com/office/drawing/2014/main" id="{036747B2-AB64-0E6C-9ABE-248EE15BD21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B96705E0-ABDB-041C-30E4-434FBC839B1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0077F44-52BB-1E94-EE0E-3E51DF7484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30</a:t>
            </a:fld>
            <a:endParaRPr lang="en-GB" noProof="0"/>
          </a:p>
        </p:txBody>
      </p:sp>
      <p:sp>
        <p:nvSpPr>
          <p:cNvPr id="2" name="Title 1">
            <a:extLst>
              <a:ext uri="{FF2B5EF4-FFF2-40B4-BE49-F238E27FC236}">
                <a16:creationId xmlns:a16="http://schemas.microsoft.com/office/drawing/2014/main" id="{65588ACC-1B8A-A473-4D26-ABEC024713AD}"/>
              </a:ext>
            </a:extLst>
          </p:cNvPr>
          <p:cNvSpPr>
            <a:spLocks noGrp="1"/>
          </p:cNvSpPr>
          <p:nvPr>
            <p:ph type="title"/>
          </p:nvPr>
        </p:nvSpPr>
        <p:spPr>
          <a:xfrm>
            <a:off x="838200" y="365125"/>
            <a:ext cx="10515600" cy="1325563"/>
          </a:xfrm>
        </p:spPr>
        <p:txBody>
          <a:bodyPr/>
          <a:lstStyle/>
          <a:p>
            <a:r>
              <a:rPr lang="en-US" dirty="0"/>
              <a:t>Built-in Security</a:t>
            </a:r>
          </a:p>
        </p:txBody>
      </p:sp>
      <p:graphicFrame>
        <p:nvGraphicFramePr>
          <p:cNvPr id="5" name="Content Placeholder 4">
            <a:extLst>
              <a:ext uri="{FF2B5EF4-FFF2-40B4-BE49-F238E27FC236}">
                <a16:creationId xmlns:a16="http://schemas.microsoft.com/office/drawing/2014/main" id="{B432A487-76B5-75D3-4099-031314A30246}"/>
              </a:ext>
            </a:extLst>
          </p:cNvPr>
          <p:cNvGraphicFramePr>
            <a:graphicFrameLocks/>
          </p:cNvGraphicFramePr>
          <p:nvPr>
            <p:extLst>
              <p:ext uri="{D42A27DB-BD31-4B8C-83A1-F6EECF244321}">
                <p14:modId xmlns:p14="http://schemas.microsoft.com/office/powerpoint/2010/main" val="398572724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hield Tick with solid fill">
            <a:extLst>
              <a:ext uri="{FF2B5EF4-FFF2-40B4-BE49-F238E27FC236}">
                <a16:creationId xmlns:a16="http://schemas.microsoft.com/office/drawing/2014/main" id="{95781866-5CF8-3397-1653-2C43A95EA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9815" y="3429000"/>
            <a:ext cx="914400" cy="914400"/>
          </a:xfrm>
          <a:prstGeom prst="rect">
            <a:avLst/>
          </a:prstGeom>
        </p:spPr>
      </p:pic>
      <p:pic>
        <p:nvPicPr>
          <p:cNvPr id="7" name="Graphic 6" descr="Shield Tick with solid fill">
            <a:extLst>
              <a:ext uri="{FF2B5EF4-FFF2-40B4-BE49-F238E27FC236}">
                <a16:creationId xmlns:a16="http://schemas.microsoft.com/office/drawing/2014/main" id="{88A05EC6-79A1-F67D-EFD1-2A54FE3402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2407" y="3429000"/>
            <a:ext cx="914400" cy="914400"/>
          </a:xfrm>
          <a:prstGeom prst="rect">
            <a:avLst/>
          </a:prstGeom>
        </p:spPr>
      </p:pic>
      <p:pic>
        <p:nvPicPr>
          <p:cNvPr id="8" name="Graphic 7" descr="Shield Tick with solid fill">
            <a:extLst>
              <a:ext uri="{FF2B5EF4-FFF2-40B4-BE49-F238E27FC236}">
                <a16:creationId xmlns:a16="http://schemas.microsoft.com/office/drawing/2014/main" id="{8B5CE13C-E9E9-44DA-FE2E-DD6718A765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2185" y="3429000"/>
            <a:ext cx="914400" cy="914400"/>
          </a:xfrm>
          <a:prstGeom prst="rect">
            <a:avLst/>
          </a:prstGeom>
        </p:spPr>
      </p:pic>
      <p:sp>
        <p:nvSpPr>
          <p:cNvPr id="4" name="Footer Placeholder 13">
            <a:extLst>
              <a:ext uri="{FF2B5EF4-FFF2-40B4-BE49-F238E27FC236}">
                <a16:creationId xmlns:a16="http://schemas.microsoft.com/office/drawing/2014/main" id="{BE00EED8-9ED1-9A94-D7F2-1367388369F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B4E22965-D727-AADB-B957-C62609DE24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0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31</a:t>
            </a:fld>
            <a:endParaRPr lang="en-GB" noProof="0"/>
          </a:p>
        </p:txBody>
      </p:sp>
      <p:sp>
        <p:nvSpPr>
          <p:cNvPr id="2" name="Title 1">
            <a:extLst>
              <a:ext uri="{FF2B5EF4-FFF2-40B4-BE49-F238E27FC236}">
                <a16:creationId xmlns:a16="http://schemas.microsoft.com/office/drawing/2014/main" id="{EAB4C990-6D04-DC58-9F18-BFB547650EFA}"/>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889BBD67-0BB6-08D6-ABCB-BE2C594446AC}"/>
              </a:ext>
            </a:extLst>
          </p:cNvPr>
          <p:cNvGraphicFramePr>
            <a:graphicFrameLocks/>
          </p:cNvGraphicFramePr>
          <p:nvPr>
            <p:extLst>
              <p:ext uri="{D42A27DB-BD31-4B8C-83A1-F6EECF244321}">
                <p14:modId xmlns:p14="http://schemas.microsoft.com/office/powerpoint/2010/main" val="3515182048"/>
              </p:ext>
            </p:extLst>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B8644EB-C86A-E157-F50F-CC1A294FA7CE}"/>
              </a:ext>
            </a:extLst>
          </p:cNvPr>
          <p:cNvPicPr>
            <a:picLocks noChangeAspect="1"/>
          </p:cNvPicPr>
          <p:nvPr/>
        </p:nvPicPr>
        <p:blipFill>
          <a:blip r:embed="rId7"/>
          <a:stretch>
            <a:fillRect/>
          </a:stretch>
        </p:blipFill>
        <p:spPr>
          <a:xfrm>
            <a:off x="5567587" y="5213190"/>
            <a:ext cx="1279685" cy="1279685"/>
          </a:xfrm>
          <a:prstGeom prst="rect">
            <a:avLst/>
          </a:prstGeom>
        </p:spPr>
      </p:pic>
      <p:pic>
        <p:nvPicPr>
          <p:cNvPr id="6" name="Picture 5">
            <a:extLst>
              <a:ext uri="{FF2B5EF4-FFF2-40B4-BE49-F238E27FC236}">
                <a16:creationId xmlns:a16="http://schemas.microsoft.com/office/drawing/2014/main" id="{161FBE2C-A7AC-298D-0AA5-7A44323934EB}"/>
              </a:ext>
            </a:extLst>
          </p:cNvPr>
          <p:cNvPicPr>
            <a:picLocks noChangeAspect="1"/>
          </p:cNvPicPr>
          <p:nvPr/>
        </p:nvPicPr>
        <p:blipFill>
          <a:blip r:embed="rId8"/>
          <a:stretch>
            <a:fillRect/>
          </a:stretch>
        </p:blipFill>
        <p:spPr>
          <a:xfrm>
            <a:off x="8885119" y="5108491"/>
            <a:ext cx="1793573" cy="1469022"/>
          </a:xfrm>
          <a:prstGeom prst="rect">
            <a:avLst/>
          </a:prstGeom>
        </p:spPr>
      </p:pic>
      <p:pic>
        <p:nvPicPr>
          <p:cNvPr id="7" name="Picture 2" descr="SonarQube - Eclipsepedia">
            <a:extLst>
              <a:ext uri="{FF2B5EF4-FFF2-40B4-BE49-F238E27FC236}">
                <a16:creationId xmlns:a16="http://schemas.microsoft.com/office/drawing/2014/main" id="{D2D52328-5B89-ACF4-3AB5-253D28435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303" y="5483239"/>
            <a:ext cx="2367510" cy="622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5932534-9B66-42EF-71D4-44FD2A1E68BD}"/>
              </a:ext>
            </a:extLst>
          </p:cNvPr>
          <p:cNvPicPr>
            <a:picLocks noChangeAspect="1"/>
          </p:cNvPicPr>
          <p:nvPr/>
        </p:nvPicPr>
        <p:blipFill>
          <a:blip r:embed="rId10"/>
          <a:stretch>
            <a:fillRect/>
          </a:stretch>
        </p:blipFill>
        <p:spPr>
          <a:xfrm>
            <a:off x="7063431" y="5108491"/>
            <a:ext cx="1520267" cy="1469022"/>
          </a:xfrm>
          <a:prstGeom prst="rect">
            <a:avLst/>
          </a:prstGeom>
        </p:spPr>
      </p:pic>
      <p:pic>
        <p:nvPicPr>
          <p:cNvPr id="9" name="Picture 8">
            <a:extLst>
              <a:ext uri="{FF2B5EF4-FFF2-40B4-BE49-F238E27FC236}">
                <a16:creationId xmlns:a16="http://schemas.microsoft.com/office/drawing/2014/main" id="{40C7D9AC-E5A8-23D0-CE46-4BC81F4318F1}"/>
              </a:ext>
            </a:extLst>
          </p:cNvPr>
          <p:cNvPicPr>
            <a:picLocks noChangeAspect="1"/>
          </p:cNvPicPr>
          <p:nvPr/>
        </p:nvPicPr>
        <p:blipFill>
          <a:blip r:embed="rId11"/>
          <a:stretch>
            <a:fillRect/>
          </a:stretch>
        </p:blipFill>
        <p:spPr>
          <a:xfrm>
            <a:off x="2934892" y="5416682"/>
            <a:ext cx="2416536" cy="755167"/>
          </a:xfrm>
          <a:prstGeom prst="rect">
            <a:avLst/>
          </a:prstGeom>
        </p:spPr>
      </p:pic>
      <p:sp>
        <p:nvSpPr>
          <p:cNvPr id="10" name="Footer Placeholder 13">
            <a:extLst>
              <a:ext uri="{FF2B5EF4-FFF2-40B4-BE49-F238E27FC236}">
                <a16:creationId xmlns:a16="http://schemas.microsoft.com/office/drawing/2014/main" id="{4BC7D94A-0424-3F1C-2E46-854549893DF8}"/>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F6D1B32B-F2CF-9703-1BEB-2E9A815E666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7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32</a:t>
            </a:fld>
            <a:endParaRPr lang="en-GB" noProof="0"/>
          </a:p>
        </p:txBody>
      </p:sp>
      <p:sp>
        <p:nvSpPr>
          <p:cNvPr id="2" name="Title 1">
            <a:extLst>
              <a:ext uri="{FF2B5EF4-FFF2-40B4-BE49-F238E27FC236}">
                <a16:creationId xmlns:a16="http://schemas.microsoft.com/office/drawing/2014/main" id="{A119C95E-A460-9424-06C4-3487CA0FC6BE}"/>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1B3E4FF4-3F52-E717-5AAE-7327CF933457}"/>
              </a:ext>
            </a:extLst>
          </p:cNvPr>
          <p:cNvGraphicFramePr>
            <a:graphicFrameLocks/>
          </p:cNvGraphicFramePr>
          <p:nvPr>
            <p:extLst>
              <p:ext uri="{D42A27DB-BD31-4B8C-83A1-F6EECF244321}">
                <p14:modId xmlns:p14="http://schemas.microsoft.com/office/powerpoint/2010/main" val="3125460762"/>
              </p:ext>
            </p:extLst>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72D5E341-01A1-FE02-5EC9-522EAF3D1B8C}"/>
              </a:ext>
            </a:extLst>
          </p:cNvPr>
          <p:cNvPicPr>
            <a:picLocks noChangeAspect="1"/>
          </p:cNvPicPr>
          <p:nvPr/>
        </p:nvPicPr>
        <p:blipFill>
          <a:blip r:embed="rId8"/>
          <a:stretch>
            <a:fillRect/>
          </a:stretch>
        </p:blipFill>
        <p:spPr>
          <a:xfrm>
            <a:off x="1683563" y="4749006"/>
            <a:ext cx="1895727" cy="1552691"/>
          </a:xfrm>
          <a:prstGeom prst="rect">
            <a:avLst/>
          </a:prstGeom>
        </p:spPr>
      </p:pic>
      <p:pic>
        <p:nvPicPr>
          <p:cNvPr id="7" name="Picture 6">
            <a:extLst>
              <a:ext uri="{FF2B5EF4-FFF2-40B4-BE49-F238E27FC236}">
                <a16:creationId xmlns:a16="http://schemas.microsoft.com/office/drawing/2014/main" id="{541139C9-5FA6-B53F-05D8-F80BDAEA56B4}"/>
              </a:ext>
            </a:extLst>
          </p:cNvPr>
          <p:cNvPicPr>
            <a:picLocks noChangeAspect="1"/>
          </p:cNvPicPr>
          <p:nvPr/>
        </p:nvPicPr>
        <p:blipFill>
          <a:blip r:embed="rId9"/>
          <a:stretch>
            <a:fillRect/>
          </a:stretch>
        </p:blipFill>
        <p:spPr>
          <a:xfrm>
            <a:off x="5962049" y="5155787"/>
            <a:ext cx="1885497" cy="1107355"/>
          </a:xfrm>
          <a:prstGeom prst="rect">
            <a:avLst/>
          </a:prstGeom>
        </p:spPr>
      </p:pic>
      <p:pic>
        <p:nvPicPr>
          <p:cNvPr id="8" name="Picture 7">
            <a:extLst>
              <a:ext uri="{FF2B5EF4-FFF2-40B4-BE49-F238E27FC236}">
                <a16:creationId xmlns:a16="http://schemas.microsoft.com/office/drawing/2014/main" id="{5131611F-AAA7-BFDD-23B3-4C0B8A65B494}"/>
              </a:ext>
            </a:extLst>
          </p:cNvPr>
          <p:cNvPicPr>
            <a:picLocks noChangeAspect="1"/>
          </p:cNvPicPr>
          <p:nvPr/>
        </p:nvPicPr>
        <p:blipFill>
          <a:blip r:embed="rId10"/>
          <a:stretch>
            <a:fillRect/>
          </a:stretch>
        </p:blipFill>
        <p:spPr>
          <a:xfrm>
            <a:off x="8571975" y="4854575"/>
            <a:ext cx="1409700" cy="1638300"/>
          </a:xfrm>
          <a:prstGeom prst="rect">
            <a:avLst/>
          </a:prstGeom>
        </p:spPr>
      </p:pic>
      <p:pic>
        <p:nvPicPr>
          <p:cNvPr id="9" name="Picture 4" descr="Pricing - Container Registry | Microsoft Azure">
            <a:extLst>
              <a:ext uri="{FF2B5EF4-FFF2-40B4-BE49-F238E27FC236}">
                <a16:creationId xmlns:a16="http://schemas.microsoft.com/office/drawing/2014/main" id="{02E62F91-63EB-A090-36A9-97485B9CE1F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609" r="18927"/>
          <a:stretch/>
        </p:blipFill>
        <p:spPr bwMode="auto">
          <a:xfrm>
            <a:off x="4003961" y="5061743"/>
            <a:ext cx="1627634" cy="132556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4646605-E696-A4D7-B7AE-D6D2049ED82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0" name="Picture 4">
            <a:extLst>
              <a:ext uri="{FF2B5EF4-FFF2-40B4-BE49-F238E27FC236}">
                <a16:creationId xmlns:a16="http://schemas.microsoft.com/office/drawing/2014/main" id="{1B00CA3B-BA83-CB1A-D22A-9ADD8ABBE7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33</a:t>
            </a:fld>
            <a:endParaRPr lang="en-GB" noProof="0"/>
          </a:p>
        </p:txBody>
      </p:sp>
      <p:sp>
        <p:nvSpPr>
          <p:cNvPr id="2" name="Title 1">
            <a:extLst>
              <a:ext uri="{FF2B5EF4-FFF2-40B4-BE49-F238E27FC236}">
                <a16:creationId xmlns:a16="http://schemas.microsoft.com/office/drawing/2014/main" id="{870320E7-9C0C-1B66-004A-70FC157C2F40}"/>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9F6D169F-45F6-A31C-8551-C5EACBFFD8F8}"/>
              </a:ext>
            </a:extLst>
          </p:cNvPr>
          <p:cNvGraphicFramePr>
            <a:graphicFrameLocks/>
          </p:cNvGraphicFramePr>
          <p:nvPr>
            <p:extLst>
              <p:ext uri="{D42A27DB-BD31-4B8C-83A1-F6EECF244321}">
                <p14:modId xmlns:p14="http://schemas.microsoft.com/office/powerpoint/2010/main" val="3463408503"/>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8CAD192-C259-CE66-4D97-548F19BADDB9}"/>
              </a:ext>
            </a:extLst>
          </p:cNvPr>
          <p:cNvPicPr>
            <a:picLocks noChangeAspect="1"/>
          </p:cNvPicPr>
          <p:nvPr/>
        </p:nvPicPr>
        <p:blipFill>
          <a:blip r:embed="rId7"/>
          <a:stretch>
            <a:fillRect/>
          </a:stretch>
        </p:blipFill>
        <p:spPr>
          <a:xfrm>
            <a:off x="496888" y="4921923"/>
            <a:ext cx="1618420" cy="1325563"/>
          </a:xfrm>
          <a:prstGeom prst="rect">
            <a:avLst/>
          </a:prstGeom>
        </p:spPr>
      </p:pic>
      <p:pic>
        <p:nvPicPr>
          <p:cNvPr id="6" name="Picture 4">
            <a:extLst>
              <a:ext uri="{FF2B5EF4-FFF2-40B4-BE49-F238E27FC236}">
                <a16:creationId xmlns:a16="http://schemas.microsoft.com/office/drawing/2014/main" id="{3EEFF2A7-27DB-BAE5-4EF6-FC52621A3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0152" y="4882285"/>
            <a:ext cx="1438224" cy="1468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metheus Monitoring System Logo PNG Vector (SVG) Free Download">
            <a:extLst>
              <a:ext uri="{FF2B5EF4-FFF2-40B4-BE49-F238E27FC236}">
                <a16:creationId xmlns:a16="http://schemas.microsoft.com/office/drawing/2014/main" id="{C8598055-08B5-EBDF-93D7-2BFD49A424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331" y="4908404"/>
            <a:ext cx="1678608" cy="14436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elastic-logo-v-full-color - DATARUS">
            <a:extLst>
              <a:ext uri="{FF2B5EF4-FFF2-40B4-BE49-F238E27FC236}">
                <a16:creationId xmlns:a16="http://schemas.microsoft.com/office/drawing/2014/main" id="{4E1F1697-EC4B-4DA7-94E8-A5C2F00F66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456" t="23099" r="23656" b="24068"/>
          <a:stretch/>
        </p:blipFill>
        <p:spPr bwMode="auto">
          <a:xfrm>
            <a:off x="9385466" y="4896140"/>
            <a:ext cx="1393371" cy="1463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D30A22-A452-2E6B-A743-D446A795977D}"/>
              </a:ext>
            </a:extLst>
          </p:cNvPr>
          <p:cNvPicPr>
            <a:picLocks noChangeAspect="1"/>
          </p:cNvPicPr>
          <p:nvPr/>
        </p:nvPicPr>
        <p:blipFill>
          <a:blip r:embed="rId11"/>
          <a:stretch>
            <a:fillRect/>
          </a:stretch>
        </p:blipFill>
        <p:spPr>
          <a:xfrm>
            <a:off x="2372398" y="4939024"/>
            <a:ext cx="1242170" cy="1443603"/>
          </a:xfrm>
          <a:prstGeom prst="rect">
            <a:avLst/>
          </a:prstGeom>
        </p:spPr>
      </p:pic>
      <p:pic>
        <p:nvPicPr>
          <p:cNvPr id="1026" name="Picture 2" descr="GitHub - kyverno/kyverno: Kubernetes Native Policy Management">
            <a:extLst>
              <a:ext uri="{FF2B5EF4-FFF2-40B4-BE49-F238E27FC236}">
                <a16:creationId xmlns:a16="http://schemas.microsoft.com/office/drawing/2014/main" id="{49E4AEC0-D3F5-8F5A-0C72-E56E060318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9704" y="4823832"/>
            <a:ext cx="1572491" cy="157249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2FBF10E6-44F6-2315-3E66-27E35A21D34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CAAF2190-B953-50AB-290E-3B8F8A856D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34</a:t>
            </a:fld>
            <a:endParaRPr lang="en-GB" noProof="0"/>
          </a:p>
        </p:txBody>
      </p:sp>
      <p:sp>
        <p:nvSpPr>
          <p:cNvPr id="2" name="Title 1">
            <a:extLst>
              <a:ext uri="{FF2B5EF4-FFF2-40B4-BE49-F238E27FC236}">
                <a16:creationId xmlns:a16="http://schemas.microsoft.com/office/drawing/2014/main" id="{F93B5297-09C8-890D-19C9-171360AED7C4}"/>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7857CA7A-4128-34B9-9626-30049ED58FAA}"/>
              </a:ext>
            </a:extLst>
          </p:cNvPr>
          <p:cNvCxnSpPr/>
          <p:nvPr/>
        </p:nvCxnSpPr>
        <p:spPr>
          <a:xfrm flipH="1">
            <a:off x="1280160" y="2083242"/>
            <a:ext cx="4659464"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FE133330-AA1D-BC81-196D-482BCB1B3BCF}"/>
              </a:ext>
            </a:extLst>
          </p:cNvPr>
          <p:cNvSpPr txBox="1"/>
          <p:nvPr/>
        </p:nvSpPr>
        <p:spPr>
          <a:xfrm>
            <a:off x="2496709" y="1498467"/>
            <a:ext cx="1764714" cy="584775"/>
          </a:xfrm>
          <a:prstGeom prst="rect">
            <a:avLst/>
          </a:prstGeom>
          <a:noFill/>
        </p:spPr>
        <p:txBody>
          <a:bodyPr wrap="none" rtlCol="0">
            <a:spAutoFit/>
          </a:bodyPr>
          <a:lstStyle/>
          <a:p>
            <a:r>
              <a:rPr lang="da-DK" sz="3200" dirty="0"/>
              <a:t>Shift </a:t>
            </a:r>
            <a:r>
              <a:rPr lang="da-DK" sz="3200" dirty="0" err="1"/>
              <a:t>Left</a:t>
            </a:r>
            <a:endParaRPr lang="en-US" sz="3200" dirty="0"/>
          </a:p>
        </p:txBody>
      </p:sp>
      <p:pic>
        <p:nvPicPr>
          <p:cNvPr id="6" name="Graphic 5" descr="Clock with solid fill">
            <a:extLst>
              <a:ext uri="{FF2B5EF4-FFF2-40B4-BE49-F238E27FC236}">
                <a16:creationId xmlns:a16="http://schemas.microsoft.com/office/drawing/2014/main" id="{23B300B6-4377-14BB-3533-B253D40B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836" y="1626042"/>
            <a:ext cx="914400" cy="914400"/>
          </a:xfrm>
          <a:prstGeom prst="rect">
            <a:avLst/>
          </a:prstGeom>
        </p:spPr>
      </p:pic>
      <p:pic>
        <p:nvPicPr>
          <p:cNvPr id="7" name="Graphic 6" descr="Shield Tick with solid fill">
            <a:extLst>
              <a:ext uri="{FF2B5EF4-FFF2-40B4-BE49-F238E27FC236}">
                <a16:creationId xmlns:a16="http://schemas.microsoft.com/office/drawing/2014/main" id="{7A95BE50-E9F9-0EE6-2FDB-CE799F892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133" y="1633394"/>
            <a:ext cx="914400" cy="914400"/>
          </a:xfrm>
          <a:prstGeom prst="rect">
            <a:avLst/>
          </a:prstGeom>
        </p:spPr>
      </p:pic>
      <p:pic>
        <p:nvPicPr>
          <p:cNvPr id="8" name="Graphic 7" descr="Dollar with solid fill">
            <a:extLst>
              <a:ext uri="{FF2B5EF4-FFF2-40B4-BE49-F238E27FC236}">
                <a16:creationId xmlns:a16="http://schemas.microsoft.com/office/drawing/2014/main" id="{6FD1A0AE-0705-B888-35A4-2D72FB8EB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4393" y="1626042"/>
            <a:ext cx="914400" cy="914400"/>
          </a:xfrm>
          <a:prstGeom prst="rect">
            <a:avLst/>
          </a:prstGeom>
        </p:spPr>
      </p:pic>
      <p:pic>
        <p:nvPicPr>
          <p:cNvPr id="9" name="Graphic 8" descr="Smiling face with solid fill with solid fill">
            <a:extLst>
              <a:ext uri="{FF2B5EF4-FFF2-40B4-BE49-F238E27FC236}">
                <a16:creationId xmlns:a16="http://schemas.microsoft.com/office/drawing/2014/main" id="{090F9F34-AAEE-012A-0270-72C7B9E49E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2100" y="1633394"/>
            <a:ext cx="914400" cy="914400"/>
          </a:xfrm>
          <a:prstGeom prst="rect">
            <a:avLst/>
          </a:prstGeom>
        </p:spPr>
      </p:pic>
      <p:graphicFrame>
        <p:nvGraphicFramePr>
          <p:cNvPr id="10" name="Content Placeholder 4">
            <a:extLst>
              <a:ext uri="{FF2B5EF4-FFF2-40B4-BE49-F238E27FC236}">
                <a16:creationId xmlns:a16="http://schemas.microsoft.com/office/drawing/2014/main" id="{D44F21CE-5C40-695E-5FE1-475BDF6B016F}"/>
              </a:ext>
            </a:extLst>
          </p:cNvPr>
          <p:cNvGraphicFramePr>
            <a:graphicFrameLocks/>
          </p:cNvGraphicFramePr>
          <p:nvPr>
            <p:extLst>
              <p:ext uri="{D42A27DB-BD31-4B8C-83A1-F6EECF244321}">
                <p14:modId xmlns:p14="http://schemas.microsoft.com/office/powerpoint/2010/main" val="167112131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95E5F528-C127-B6EB-8B61-FA4DE9E66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4C04185B-6440-DFBF-3D00-72A7E3545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6C7BB27F-A842-406D-44B2-0FDB0609A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2185" y="3429000"/>
            <a:ext cx="914400" cy="914400"/>
          </a:xfrm>
          <a:prstGeom prst="rect">
            <a:avLst/>
          </a:prstGeom>
        </p:spPr>
      </p:pic>
      <p:sp>
        <p:nvSpPr>
          <p:cNvPr id="14" name="Footer Placeholder 13">
            <a:extLst>
              <a:ext uri="{FF2B5EF4-FFF2-40B4-BE49-F238E27FC236}">
                <a16:creationId xmlns:a16="http://schemas.microsoft.com/office/drawing/2014/main" id="{1F48EE0F-7EE1-42F3-3D99-312A48F4E23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4C725B15-313B-FACF-B502-4E2E3E6EDA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2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35</a:t>
            </a:fld>
            <a:endParaRPr lang="en-GB" noProof="0"/>
          </a:p>
        </p:txBody>
      </p:sp>
      <p:sp>
        <p:nvSpPr>
          <p:cNvPr id="2" name="Title 1">
            <a:extLst>
              <a:ext uri="{FF2B5EF4-FFF2-40B4-BE49-F238E27FC236}">
                <a16:creationId xmlns:a16="http://schemas.microsoft.com/office/drawing/2014/main" id="{C3A7CEFF-66FF-34A7-4165-6009E5787207}"/>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095AEDA9-5A26-3110-1EBE-9F39CA47CCD3}"/>
              </a:ext>
            </a:extLst>
          </p:cNvPr>
          <p:cNvCxnSpPr>
            <a:cxnSpLocks/>
          </p:cNvCxnSpPr>
          <p:nvPr/>
        </p:nvCxnSpPr>
        <p:spPr>
          <a:xfrm>
            <a:off x="6179488" y="2083242"/>
            <a:ext cx="4554773" cy="0"/>
          </a:xfrm>
          <a:prstGeom prst="straightConnector1">
            <a:avLst/>
          </a:prstGeom>
          <a:ln w="57150">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45772DB7-6600-29B3-F8B1-4898FAB3F437}"/>
              </a:ext>
            </a:extLst>
          </p:cNvPr>
          <p:cNvSpPr txBox="1"/>
          <p:nvPr/>
        </p:nvSpPr>
        <p:spPr>
          <a:xfrm>
            <a:off x="7419891" y="1533237"/>
            <a:ext cx="1987275" cy="584775"/>
          </a:xfrm>
          <a:prstGeom prst="rect">
            <a:avLst/>
          </a:prstGeom>
          <a:noFill/>
        </p:spPr>
        <p:txBody>
          <a:bodyPr wrap="none" rtlCol="0">
            <a:spAutoFit/>
          </a:bodyPr>
          <a:lstStyle/>
          <a:p>
            <a:r>
              <a:rPr lang="da-DK" sz="3200" dirty="0"/>
              <a:t>Shift Right</a:t>
            </a:r>
            <a:endParaRPr lang="en-US" sz="3200" dirty="0"/>
          </a:p>
        </p:txBody>
      </p:sp>
      <p:pic>
        <p:nvPicPr>
          <p:cNvPr id="6" name="Graphic 5" descr="Danger with solid fill">
            <a:extLst>
              <a:ext uri="{FF2B5EF4-FFF2-40B4-BE49-F238E27FC236}">
                <a16:creationId xmlns:a16="http://schemas.microsoft.com/office/drawing/2014/main" id="{0EF016AC-CFF2-A85A-68CB-C4F346F30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216" y="1533237"/>
            <a:ext cx="914400" cy="914400"/>
          </a:xfrm>
          <a:prstGeom prst="rect">
            <a:avLst/>
          </a:prstGeom>
        </p:spPr>
      </p:pic>
      <p:pic>
        <p:nvPicPr>
          <p:cNvPr id="7" name="Graphic 6" descr="Clapper board with solid fill">
            <a:extLst>
              <a:ext uri="{FF2B5EF4-FFF2-40B4-BE49-F238E27FC236}">
                <a16:creationId xmlns:a16="http://schemas.microsoft.com/office/drawing/2014/main" id="{EB8E5927-66D0-3F11-A616-F9EA62BD1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2619" y="1533237"/>
            <a:ext cx="914400" cy="914400"/>
          </a:xfrm>
          <a:prstGeom prst="rect">
            <a:avLst/>
          </a:prstGeom>
        </p:spPr>
      </p:pic>
      <p:pic>
        <p:nvPicPr>
          <p:cNvPr id="8" name="Graphic 7" descr="Clipboard Mixed with solid fill">
            <a:extLst>
              <a:ext uri="{FF2B5EF4-FFF2-40B4-BE49-F238E27FC236}">
                <a16:creationId xmlns:a16="http://schemas.microsoft.com/office/drawing/2014/main" id="{27CD8719-2F98-BAA9-E176-2924AC8BEE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3022" y="1535225"/>
            <a:ext cx="914400" cy="914400"/>
          </a:xfrm>
          <a:prstGeom prst="rect">
            <a:avLst/>
          </a:prstGeom>
        </p:spPr>
      </p:pic>
      <p:pic>
        <p:nvPicPr>
          <p:cNvPr id="9" name="Graphic 8" descr="Harvey Balls 0% with solid fill">
            <a:extLst>
              <a:ext uri="{FF2B5EF4-FFF2-40B4-BE49-F238E27FC236}">
                <a16:creationId xmlns:a16="http://schemas.microsoft.com/office/drawing/2014/main" id="{BF292E1F-CEEF-0DA6-FB6B-B743CA65CE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425" y="1533237"/>
            <a:ext cx="914400" cy="914400"/>
          </a:xfrm>
          <a:prstGeom prst="rect">
            <a:avLst/>
          </a:prstGeom>
        </p:spPr>
      </p:pic>
      <p:graphicFrame>
        <p:nvGraphicFramePr>
          <p:cNvPr id="10" name="Content Placeholder 4">
            <a:extLst>
              <a:ext uri="{FF2B5EF4-FFF2-40B4-BE49-F238E27FC236}">
                <a16:creationId xmlns:a16="http://schemas.microsoft.com/office/drawing/2014/main" id="{30354CC2-B942-BE35-7B8C-C7BE8AE89DA4}"/>
              </a:ext>
            </a:extLst>
          </p:cNvPr>
          <p:cNvGraphicFramePr>
            <a:graphicFrameLocks/>
          </p:cNvGraphicFramePr>
          <p:nvPr>
            <p:extLst>
              <p:ext uri="{D42A27DB-BD31-4B8C-83A1-F6EECF244321}">
                <p14:modId xmlns:p14="http://schemas.microsoft.com/office/powerpoint/2010/main" val="3276006993"/>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A6F8514E-4EA2-FBB1-D977-E18530D3C5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2E48A513-9630-492F-D8BC-AE38B0E45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88CB671F-02DE-F5F4-B869-0D69DCC5D2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92185" y="3429000"/>
            <a:ext cx="914400" cy="914400"/>
          </a:xfrm>
          <a:prstGeom prst="rect">
            <a:avLst/>
          </a:prstGeom>
        </p:spPr>
      </p:pic>
      <p:sp>
        <p:nvSpPr>
          <p:cNvPr id="14" name="Footer Placeholder 13">
            <a:extLst>
              <a:ext uri="{FF2B5EF4-FFF2-40B4-BE49-F238E27FC236}">
                <a16:creationId xmlns:a16="http://schemas.microsoft.com/office/drawing/2014/main" id="{45C77BCD-A167-0753-9126-23838E8D1E7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6430FCC8-1147-E096-A2C3-BBF2A2FF82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9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a:ln>
            <a:noFill/>
          </a:ln>
          <a:effectLst>
            <a:softEdge rad="112500"/>
          </a:effectLst>
        </p:spPr>
      </p:pic>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
        <p:nvSpPr>
          <p:cNvPr id="5" name="Slide Number Placeholder 2">
            <a:extLst>
              <a:ext uri="{FF2B5EF4-FFF2-40B4-BE49-F238E27FC236}">
                <a16:creationId xmlns:a16="http://schemas.microsoft.com/office/drawing/2014/main" id="{CB16096C-E194-00FF-D294-C7E93F687675}"/>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36</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69369D72-C739-698D-127B-9D1DA1990C7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6F0042B-EE60-B799-A99E-05CA913E4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37</a:t>
            </a:fld>
            <a:endParaRPr lang="en-US">
              <a:solidFill>
                <a:srgbClr val="FFFFFF"/>
              </a:solidFill>
              <a:latin typeface="Calibri" panose="020F0502020204030204"/>
            </a:endParaRPr>
          </a:p>
        </p:txBody>
      </p:sp>
      <p:pic>
        <p:nvPicPr>
          <p:cNvPr id="2" name="Picture 1" descr="A blue and black logo&#10;&#10;Description automatically generated">
            <a:extLst>
              <a:ext uri="{FF2B5EF4-FFF2-40B4-BE49-F238E27FC236}">
                <a16:creationId xmlns:a16="http://schemas.microsoft.com/office/drawing/2014/main" id="{1A82A1AA-1EF3-A1AC-F16E-11139F50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Footer Placeholder 13">
            <a:extLst>
              <a:ext uri="{FF2B5EF4-FFF2-40B4-BE49-F238E27FC236}">
                <a16:creationId xmlns:a16="http://schemas.microsoft.com/office/drawing/2014/main" id="{C522E893-3F83-729E-6B26-2AA387D26C4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0DCC5221-0477-5433-C771-3B7990D9F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7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38</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 – TOBE Deleted</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022208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527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39</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9203834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E26F8D4-302B-4B73-038B-98743C46AE91}"/>
              </a:ext>
            </a:extLst>
          </p:cNvPr>
          <p:cNvPicPr>
            <a:picLocks noChangeAspect="1"/>
          </p:cNvPicPr>
          <p:nvPr/>
        </p:nvPicPr>
        <p:blipFill>
          <a:blip r:embed="rId8"/>
          <a:stretch>
            <a:fillRect/>
          </a:stretch>
        </p:blipFill>
        <p:spPr>
          <a:xfrm>
            <a:off x="797827" y="2565862"/>
            <a:ext cx="1932296" cy="2399806"/>
          </a:xfrm>
          <a:prstGeom prst="rect">
            <a:avLst/>
          </a:prstGeom>
        </p:spPr>
      </p:pic>
      <p:pic>
        <p:nvPicPr>
          <p:cNvPr id="11" name="Picture 10">
            <a:extLst>
              <a:ext uri="{FF2B5EF4-FFF2-40B4-BE49-F238E27FC236}">
                <a16:creationId xmlns:a16="http://schemas.microsoft.com/office/drawing/2014/main" id="{62677DA0-107B-72FF-85FD-28C6D5F7121A}"/>
              </a:ext>
            </a:extLst>
          </p:cNvPr>
          <p:cNvPicPr>
            <a:picLocks noChangeAspect="1"/>
          </p:cNvPicPr>
          <p:nvPr/>
        </p:nvPicPr>
        <p:blipFill>
          <a:blip r:embed="rId8"/>
          <a:stretch>
            <a:fillRect/>
          </a:stretch>
        </p:blipFill>
        <p:spPr>
          <a:xfrm>
            <a:off x="2929153" y="2477660"/>
            <a:ext cx="1932296" cy="2399806"/>
          </a:xfrm>
          <a:prstGeom prst="rect">
            <a:avLst/>
          </a:prstGeom>
        </p:spPr>
      </p:pic>
      <p:pic>
        <p:nvPicPr>
          <p:cNvPr id="12" name="Picture 11">
            <a:extLst>
              <a:ext uri="{FF2B5EF4-FFF2-40B4-BE49-F238E27FC236}">
                <a16:creationId xmlns:a16="http://schemas.microsoft.com/office/drawing/2014/main" id="{038F0C8A-C883-D0AF-299D-CFD9C1DE5652}"/>
              </a:ext>
            </a:extLst>
          </p:cNvPr>
          <p:cNvPicPr>
            <a:picLocks noChangeAspect="1"/>
          </p:cNvPicPr>
          <p:nvPr/>
        </p:nvPicPr>
        <p:blipFill>
          <a:blip r:embed="rId8"/>
          <a:stretch>
            <a:fillRect/>
          </a:stretch>
        </p:blipFill>
        <p:spPr>
          <a:xfrm>
            <a:off x="4901822" y="2565862"/>
            <a:ext cx="1932296" cy="2399806"/>
          </a:xfrm>
          <a:prstGeom prst="rect">
            <a:avLst/>
          </a:prstGeom>
        </p:spPr>
      </p:pic>
      <p:pic>
        <p:nvPicPr>
          <p:cNvPr id="13" name="Picture 12">
            <a:extLst>
              <a:ext uri="{FF2B5EF4-FFF2-40B4-BE49-F238E27FC236}">
                <a16:creationId xmlns:a16="http://schemas.microsoft.com/office/drawing/2014/main" id="{21F84EA7-B4ED-8CF6-2815-4C656965216D}"/>
              </a:ext>
            </a:extLst>
          </p:cNvPr>
          <p:cNvPicPr>
            <a:picLocks noChangeAspect="1"/>
          </p:cNvPicPr>
          <p:nvPr/>
        </p:nvPicPr>
        <p:blipFill>
          <a:blip r:embed="rId8"/>
          <a:stretch>
            <a:fillRect/>
          </a:stretch>
        </p:blipFill>
        <p:spPr>
          <a:xfrm>
            <a:off x="7290178" y="2477660"/>
            <a:ext cx="1932296" cy="2399806"/>
          </a:xfrm>
          <a:prstGeom prst="rect">
            <a:avLst/>
          </a:prstGeom>
        </p:spPr>
      </p:pic>
      <p:pic>
        <p:nvPicPr>
          <p:cNvPr id="14" name="Picture 13">
            <a:extLst>
              <a:ext uri="{FF2B5EF4-FFF2-40B4-BE49-F238E27FC236}">
                <a16:creationId xmlns:a16="http://schemas.microsoft.com/office/drawing/2014/main" id="{C0399A8E-2A39-BF16-4971-93BE996C131C}"/>
              </a:ext>
            </a:extLst>
          </p:cNvPr>
          <p:cNvPicPr>
            <a:picLocks noChangeAspect="1"/>
          </p:cNvPicPr>
          <p:nvPr/>
        </p:nvPicPr>
        <p:blipFill>
          <a:blip r:embed="rId8"/>
          <a:stretch>
            <a:fillRect/>
          </a:stretch>
        </p:blipFill>
        <p:spPr>
          <a:xfrm>
            <a:off x="9461877" y="2477660"/>
            <a:ext cx="1932296" cy="2399806"/>
          </a:xfrm>
          <a:prstGeom prst="rect">
            <a:avLst/>
          </a:prstGeom>
        </p:spPr>
      </p:pic>
      <p:sp>
        <p:nvSpPr>
          <p:cNvPr id="5" name="Footer Placeholder 13">
            <a:extLst>
              <a:ext uri="{FF2B5EF4-FFF2-40B4-BE49-F238E27FC236}">
                <a16:creationId xmlns:a16="http://schemas.microsoft.com/office/drawing/2014/main" id="{AC6344B1-AB98-E8F3-EEA0-C3631A26F63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6001A8A3-15FB-CC8B-1875-BC2EAC9710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5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
                                          </p:val>
                                        </p:tav>
                                      </p:tavLst>
                                    </p:anim>
                                    <p:anim calcmode="lin" valueType="num">
                                      <p:cBhvr additive="base">
                                        <p:cTn id="19" dur="500"/>
                                        <p:tgtEl>
                                          <p:spTgt spid="12"/>
                                        </p:tgtEl>
                                        <p:attrNameLst>
                                          <p:attrName>ppt_y</p:attrName>
                                        </p:attrNameLst>
                                      </p:cBhvr>
                                      <p:tavLst>
                                        <p:tav tm="0">
                                          <p:val>
                                            <p:strVal val="ppt_y"/>
                                          </p:val>
                                        </p:tav>
                                        <p:tav tm="100000">
                                          <p:val>
                                            <p:strVal val="1+ppt_h/2"/>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ppt_x"/>
                                          </p:val>
                                        </p:tav>
                                      </p:tavLst>
                                    </p:anim>
                                    <p:anim calcmode="lin" valueType="num">
                                      <p:cBhvr additive="base">
                                        <p:cTn id="31" dur="500"/>
                                        <p:tgtEl>
                                          <p:spTgt spid="14"/>
                                        </p:tgtEl>
                                        <p:attrNameLst>
                                          <p:attrName>ppt_y</p:attrName>
                                        </p:attrNameLst>
                                      </p:cBhvr>
                                      <p:tavLst>
                                        <p:tav tm="0">
                                          <p:val>
                                            <p:strVal val="ppt_y"/>
                                          </p:val>
                                        </p:tav>
                                        <p:tav tm="100000">
                                          <p:val>
                                            <p:strVal val="1+ppt_h/2"/>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24 May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385" b="15345"/>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288473"/>
            <a:ext cx="9144000" cy="1612044"/>
          </a:xfrm>
        </p:spPr>
        <p:txBody>
          <a:bodyPr vert="horz" lIns="91440" tIns="45720" rIns="91440" bIns="45720" rtlCol="0" anchor="b">
            <a:normAutofit/>
          </a:bodyPr>
          <a:lstStyle/>
          <a:p>
            <a:pPr algn="ctr"/>
            <a:r>
              <a:rPr lang="en-US" sz="8000" b="1" i="0" dirty="0">
                <a:solidFill>
                  <a:srgbClr val="FFFFFF"/>
                </a:solidFill>
                <a:effectLst/>
              </a:rPr>
              <a:t>Thank</a:t>
            </a:r>
            <a:r>
              <a:rPr lang="en-US" sz="6000" b="1" i="0" dirty="0">
                <a:solidFill>
                  <a:srgbClr val="FFFFFF"/>
                </a:solidFill>
                <a:effectLst/>
              </a:rPr>
              <a:t> </a:t>
            </a:r>
            <a:r>
              <a:rPr lang="en-US" sz="8000" b="1" i="0" dirty="0">
                <a:solidFill>
                  <a:srgbClr val="FFFFFF"/>
                </a:solidFill>
                <a:effectLst/>
              </a:rPr>
              <a:t>You</a:t>
            </a:r>
            <a:endParaRPr lang="en-US" sz="8000" b="1" dirty="0">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E2FE1F8C-D3D0-79CC-8361-76A70A1C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Footer Placeholder 13">
            <a:extLst>
              <a:ext uri="{FF2B5EF4-FFF2-40B4-BE49-F238E27FC236}">
                <a16:creationId xmlns:a16="http://schemas.microsoft.com/office/drawing/2014/main" id="{3A748D37-6DA4-36E1-E9DE-A73E346208C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D8F1C47C-29CF-4B5A-FA1C-AD60EC4DA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B1DA60C5-D99A-E00C-E0E3-4260F4BC0C4E}"/>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5</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74F6189D-83F6-E14E-943D-FEBFA7CAD8B8}"/>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6</a:t>
            </a:fld>
            <a:endParaRPr lang="en-US" dirty="0">
              <a:solidFill>
                <a:schemeClr val="bg1"/>
              </a:solidFill>
            </a:endParaRPr>
          </a:p>
        </p:txBody>
      </p:sp>
      <p:sp>
        <p:nvSpPr>
          <p:cNvPr id="6" name="Footer Placeholder 13">
            <a:extLst>
              <a:ext uri="{FF2B5EF4-FFF2-40B4-BE49-F238E27FC236}">
                <a16:creationId xmlns:a16="http://schemas.microsoft.com/office/drawing/2014/main" id="{55D49BFA-A4AB-1F86-3B08-7B4F0CEC0A2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C1272AB-8B65-E14B-CDBE-5F22A4E19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Measure Trust</a:t>
            </a:r>
          </a:p>
        </p:txBody>
      </p:sp>
      <p:sp>
        <p:nvSpPr>
          <p:cNvPr id="4" name="Footer Placeholder 13">
            <a:extLst>
              <a:ext uri="{FF2B5EF4-FFF2-40B4-BE49-F238E27FC236}">
                <a16:creationId xmlns:a16="http://schemas.microsoft.com/office/drawing/2014/main" id="{07B98F83-68A1-38AF-8141-256ED278E5B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A8F09D2-4211-9B67-D391-B687BE4D5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r>
              <a:rPr lang="en-US" sz="2000" dirty="0"/>
              <a:t>Trust is built over time through consistent and predictable behavior.</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
        <p:nvSpPr>
          <p:cNvPr id="4" name="Footer Placeholder 13">
            <a:extLst>
              <a:ext uri="{FF2B5EF4-FFF2-40B4-BE49-F238E27FC236}">
                <a16:creationId xmlns:a16="http://schemas.microsoft.com/office/drawing/2014/main" id="{B9BB5AA4-875A-BAF8-CA1E-080C8987EC1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37F97971-9DE3-251C-B34E-E882A674D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a:t>Poll</a:t>
            </a:r>
          </a:p>
        </p:txBody>
      </p:sp>
      <p:pic>
        <p:nvPicPr>
          <p:cNvPr id="2" name="Picture 1" descr="A blue and black logo&#10;&#10;Description automatically generated">
            <a:extLst>
              <a:ext uri="{FF2B5EF4-FFF2-40B4-BE49-F238E27FC236}">
                <a16:creationId xmlns:a16="http://schemas.microsoft.com/office/drawing/2014/main" id="{616DBD84-CF94-F756-857D-F78345E3F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3B44C892-DFC4-FDFB-216B-3081C93CCC3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9</a:t>
            </a:fld>
            <a:endParaRPr lang="en-US" dirty="0">
              <a:solidFill>
                <a:schemeClr val="tx1">
                  <a:tint val="75000"/>
                </a:schemeClr>
              </a:solidFill>
            </a:endParaRPr>
          </a:p>
        </p:txBody>
      </p:sp>
      <p:sp>
        <p:nvSpPr>
          <p:cNvPr id="7" name="Footer Placeholder 13">
            <a:extLst>
              <a:ext uri="{FF2B5EF4-FFF2-40B4-BE49-F238E27FC236}">
                <a16:creationId xmlns:a16="http://schemas.microsoft.com/office/drawing/2014/main" id="{DF9ED36B-EF89-19C5-74B3-BB35889553F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2DE6EAD7-5713-1EF3-B390-BEF9E6FE5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71220FC-6A23-D784-1E8B-043E0A1A9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079" y="1660654"/>
            <a:ext cx="3769835" cy="376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7956</TotalTime>
  <Words>1148</Words>
  <Application>Microsoft Macintosh PowerPoint</Application>
  <PresentationFormat>Widescreen</PresentationFormat>
  <Paragraphs>284</Paragraphs>
  <Slides>40</Slides>
  <Notes>19</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Inter</vt:lpstr>
      <vt:lpstr>sohne</vt:lpstr>
      <vt:lpstr>Söhne</vt:lpstr>
      <vt:lpstr>Aptos</vt:lpstr>
      <vt:lpstr>Aptos Display</vt:lpstr>
      <vt:lpstr>Arial</vt:lpstr>
      <vt:lpstr>Arial</vt:lpstr>
      <vt:lpstr>Calibri</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Measure Trust</vt:lpstr>
      <vt:lpstr>Trust</vt:lpstr>
      <vt:lpstr>Poll</vt:lpstr>
      <vt:lpstr>Trust Before Invest</vt:lpstr>
      <vt:lpstr>PowerPoint Presentation</vt:lpstr>
      <vt:lpstr>PowerPoint Presentation</vt:lpstr>
      <vt:lpstr>PowerPoint Presentation</vt:lpstr>
      <vt:lpstr>DevSecOps</vt:lpstr>
      <vt:lpstr>DevSecOps</vt:lpstr>
      <vt:lpstr>DevSecOps</vt:lpstr>
      <vt:lpstr>The ratio challenge</vt:lpstr>
      <vt:lpstr>Main Steps</vt:lpstr>
      <vt:lpstr>Build</vt:lpstr>
      <vt:lpstr>Deploy</vt:lpstr>
      <vt:lpstr>Run</vt:lpstr>
      <vt:lpstr>The story doesn’t just end here</vt:lpstr>
      <vt:lpstr>Complex tech stack</vt:lpstr>
      <vt:lpstr>PowerPoint Presentation</vt:lpstr>
      <vt:lpstr>Managed Services</vt:lpstr>
      <vt:lpstr>PowerPoint Presentation</vt:lpstr>
      <vt:lpstr>Stack Overflow’s 2020 Developer Survey</vt:lpstr>
      <vt:lpstr>DevSecOps?</vt:lpstr>
      <vt:lpstr>PowerPoint Presentation</vt:lpstr>
      <vt:lpstr>Built-in Security</vt:lpstr>
      <vt:lpstr>Build</vt:lpstr>
      <vt:lpstr>Deploy</vt:lpstr>
      <vt:lpstr>Run</vt:lpstr>
      <vt:lpstr>DevSecOps</vt:lpstr>
      <vt:lpstr>DevSecOps</vt:lpstr>
      <vt:lpstr>Celebrate?</vt:lpstr>
      <vt:lpstr>Continue Evaluating and Improving</vt:lpstr>
      <vt:lpstr>Our Recommendations – TOBE Deleted</vt:lpstr>
      <vt:lpstr>Our Recommendations</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cp:lastModifiedBy>
  <cp:revision>17</cp:revision>
  <dcterms:created xsi:type="dcterms:W3CDTF">2024-04-26T06:26:14Z</dcterms:created>
  <dcterms:modified xsi:type="dcterms:W3CDTF">2024-05-29T18:58:20Z</dcterms:modified>
</cp:coreProperties>
</file>